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25" r:id="rId1"/>
  </p:sldMasterIdLst>
  <p:notesMasterIdLst>
    <p:notesMasterId r:id="rId8"/>
  </p:notesMasterIdLst>
  <p:sldIdLst>
    <p:sldId id="262" r:id="rId2"/>
    <p:sldId id="256" r:id="rId3"/>
    <p:sldId id="257" r:id="rId4"/>
    <p:sldId id="258" r:id="rId5"/>
    <p:sldId id="259" r:id="rId6"/>
    <p:sldId id="260" r:id="rId7"/>
  </p:sldIdLst>
  <p:sldSz cx="14630400" cy="8229600"/>
  <p:notesSz cx="8229600" cy="14630400"/>
  <p:embeddedFontLst>
    <p:embeddedFont>
      <p:font typeface="DM Sans 14pt Medium"/>
      <p:regular r:id="rId9"/>
      <p:italic r:id="rId10"/>
    </p:embeddedFont>
    <p:embeddedFont>
      <p:font typeface="DM Sans Medium" panose="020B0604020202020204" charset="0"/>
      <p:regular r:id="rId11"/>
    </p:embeddedFont>
    <p:embeddedFont>
      <p:font typeface="Inter" panose="020B0604020202020204" charset="0"/>
      <p:regular r:id="rId12"/>
      <p:bold r:id="rId13"/>
      <p:italic r:id="rId14"/>
      <p:boldItalic r:id="rId15"/>
    </p:embeddedFont>
  </p:embeddedFontLst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20" autoAdjust="0"/>
    <p:restoredTop sz="94610"/>
  </p:normalViewPr>
  <p:slideViewPr>
    <p:cSldViewPr snapToGrid="0" snapToObjects="1">
      <p:cViewPr>
        <p:scale>
          <a:sx n="70" d="100"/>
          <a:sy n="70" d="100"/>
        </p:scale>
        <p:origin x="-984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9T13:13:14.437"/>
    </inkml:context>
    <inkml:brush xml:id="br0">
      <inkml:brushProperty name="width" value="0.05" units="cm"/>
      <inkml:brushProperty name="height" value="0.05" units="cm"/>
      <inkml:brushProperty name="color" value="#F1F2F3"/>
    </inkml:brush>
  </inkml:definitions>
  <inkml:trace contextRef="#ctx0" brushRef="#br0">3 28 24575,'21'-2'0,"8"1"0,-28 2 0,0-1 0,0 1 0,0 0 0,-1 0 0,1 0 0,0 0 0,0-1 0,0 1 0,-1 0 0,1 1 0,0-1 0,-1 0 0,1 0 0,-1 0 0,1 0 0,-1 0 0,0 0 0,1 1 0,-1-1 0,0 0 0,0 0 0,0 1 0,0-1 0,0 0 0,0 2 0,0 8 0,-1 1 0,0-1 0,-1 1 0,0-1 0,0 1 0,-8 20 0,5-17 0,0 10 0,4-22 0,1-12 0,1 1 0,-1-101 0,0 63 0,0 35 0,0 12 0,0 12 0,1-1 0,1 0 0,0-1 0,0 1 0,2 0 0,-1-1 0,1 1 0,1-1 0,0 0 0,0 0 0,9 11 0,-12-39 0,-8-15 0,-5-6 0,10 32 0,0-1 0,-1 1 0,0-1 0,-1 1 0,1 0 0,-1 0 0,-6-10 0,9 16 0,0 0 0,0 0 0,0 0 0,0-1 0,-1 1 0,1 0 0,0 0 0,0 0 0,0 0 0,0 0 0,0-1 0,-1 1 0,1 0 0,0 0 0,0 0 0,0 0 0,0 0 0,-1 0 0,1 0 0,0 0 0,0 0 0,0 0 0,-1 0 0,1 0 0,0 0 0,0 0 0,0 0 0,0 0 0,-1 0 0,1 0 0,0 0 0,0 0 0,0 0 0,-1 0 0,1 0 0,0 0 0,0 0 0,0 0 0,0 0 0,-1 0 0,1 1 0,0-1 0,0 0 0,0 0 0,-6 12 0,-2 20 0,7-26 0,-7 27 0,2-1 0,-2 45 0,15-106 0,-4 23 0,-1 0 0,-1-1 0,1 1 0,-1 0 0,1-10 0,-3-52 0,1 43 0,0 36 0,4 174 0,0-207 0,0 0 0,0-41 0,-2 40 0,-2 10 0,2 6 0,-1 0 0,-1 0 0,0-1 0,0 1 0,0 0 0,-1 0 0,0 0 0,0 0 0,-1 0 0,1 0 0,-5-8 0,6 15 0,0 0 0,0 0 0,0 0 0,0 0 0,0 0 0,0 0 0,-1-1 0,1 1 0,0 0 0,0 0 0,0 0 0,0 0 0,0 0 0,-1 0 0,1 0 0,0 0 0,0 0 0,0 0 0,0 0 0,0 0 0,-1 0 0,1 0 0,0 0 0,0 0 0,0 0 0,0 0 0,0 0 0,-1 0 0,1 0 0,0 0 0,0 0 0,0 1 0,0-1 0,0 0 0,-1 0 0,1 0 0,0 0 0,0 0 0,0 0 0,0 0 0,0 1 0,0-1 0,0 0 0,0 0 0,0 0 0,-1 0 0,1 0 0,0 0 0,0 1 0,0-1 0,0 0 0,0 0 0,0 0 0,0 0 0,0 1 0,-6 16 0,0 16 0,-2 94 0,7-162 0,0 19 0,1-1 0,0 1 0,2-1 0,-1 1 0,6-17 0,-9 45 0,1 0 0,0 0 0,1 1 0,2 19 0,0 8 0,-3 15 0,3 58 0,2-101 0,2-20 0,2-22 0,0-135 0,-8 367 0,1-260 0,-3-64 0,1 118 0,-1 12 0,-4 25 0,2-4 0,-5 59 0,10-87 0,4-8 0,3-15 0,0-34 0,-4 38 0,-1 0 0,0-30 0,-4 97 0,0 0 0,2-40 0,0-19 0,2-8 0,1 0 0,0 1 0,2-1 0,9-22 0,-13 37 0,-4 12 0,2 1 0,-1 0 0,1-1 0,2 15 0,0 8 0,-2 15 0,0-44 0,0-6 0,0-25 0,0-1 0,0 54 0,0 48 0,0-45 0,0-26 0,0-12 0,0-9 0,0 1 0,-10 41 0,-9 48 0,17-69-80,2-10 280,2-10-1685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9T13:13:35.369"/>
    </inkml:context>
    <inkml:brush xml:id="br0">
      <inkml:brushProperty name="width" value="0.05" units="cm"/>
      <inkml:brushProperty name="height" value="0.05" units="cm"/>
      <inkml:brushProperty name="color" value="#F1F2F3"/>
    </inkml:brush>
  </inkml:definitions>
  <inkml:trace contextRef="#ctx0" brushRef="#br0">0 0 24575,'0'0'-8191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7303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771BE-DE6C-8C4D-879A-B73D290CE4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1D429-E947-22A9-2EE2-9EACCFBEE0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26FE2-5940-1CEE-8C7C-C412B8A64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2F8C8B-2FAC-9CE5-D13B-644970837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71D52-F837-941C-E764-09C522BF6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65634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2394E-4951-CA8F-EF64-35EA7A90E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AE69BF-FA46-7B0F-0884-904CC1ED43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F37DF-C9DF-1E42-FEA3-FEE70848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8556D-658F-F88F-94FA-96562DBBC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382A5-1D4F-19A0-0934-294D799E5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25740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B367A-2203-69C2-759F-7502B6F3FD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3E1A29-C46E-6C4F-9666-BFDF5065A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6FF6B-AA4D-3EE8-23D7-405F58C1E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2D0CE-2701-FE6E-419E-6FA6B8136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CF594-56E8-ADE1-9B37-E348C1CA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15198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31043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655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33985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2493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2561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E8080-E76E-12F5-30A4-9E4B43A26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00626-679B-8E1A-E0CD-FD07DBC37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01901-DACF-1E00-1F2F-0D05163DE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8CA0E-40A5-B8E6-58DC-A4D4C9491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90120-B49D-9DFB-322B-9381A97EF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04874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72CF-4D58-E07D-4813-1143576DD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66172-156C-D990-46B6-20776FDBE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F66F7-29DF-C97B-3A91-08E4B722A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C9861-0E0C-0D78-769E-2232FEFA6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3BA4A-DB56-4B85-8EE3-F32F64781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73348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1D0B4-C238-5E59-F531-DB039521C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86CCB-058E-248D-CCF7-D923B69A05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FD2EB9-D2F8-8BB9-FBAE-A5DC5EB52E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73F0CA-3ADD-2799-EFA7-C7ADBE3E9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0969F6-38DE-75DC-3DCD-5FB06283D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14CF2-AA82-6F6D-5ED1-F943BD543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51165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6ACAE-1891-77FE-EBCB-73CC34114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D9208-D89B-7C25-447A-F83D4393C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927975-3BBA-32A3-FD47-33741B71A2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248DED-5B5F-CECC-A647-F502F208CA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452DBE-5D0B-711C-C7A5-5E5AA6364C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2EA642-8ED3-C686-A610-460A286C4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D67F91-DD21-EEA9-F144-1F690CD23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16CE34-D929-BD02-DE8E-8A4E4436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01424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5631C-E730-DAB0-AC02-46D3F051C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8121F6-C1D3-A8FE-5D4A-22FEA8418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FA269C-8D51-E15D-ECFF-ECB931EA6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9ED94F-9968-C0D7-F56B-93EBE144F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40441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1E397A-ED2E-6F0E-D4B5-D8EB53554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372585-7EF0-B75A-619E-902F91B7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8E77DB-0ED9-1011-8013-289A88E59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17488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A8DA6-EB5B-D873-5472-9D028D676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68FEF-ED60-25AE-D0E8-AD65AC754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190528-7A21-CA00-7188-FBBB28F14D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F3D27-42D0-128C-FF38-DC6CBD465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3564D6-7F51-0608-DC76-8BDDF3425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51C134-3C25-F84D-0D55-7E1B2F35E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10269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F85D1-09A5-55DF-9446-6D92B0D33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502C99-E975-F346-4045-3D3CC76710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ADE04-CB0E-93CA-804A-E2FBE83BF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DD1F7-A5BC-75BC-89C2-3A7A50D6D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12151-6BA7-2BCF-7C42-7BB9538FA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25395B-F184-7FF7-360C-212A7B0FB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36609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40642F-9078-B44A-DD55-94630EE5C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554F59-B6D6-240F-2C33-FB83249C0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60622-3CCA-0E84-579D-9E713AD0E5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9C5FF-E22F-7116-9909-634101CC4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77A3E-B1B1-CA2A-3FAE-16A7E0A8AB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822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  <p:sldLayoutId id="2147483837" r:id="rId12"/>
    <p:sldLayoutId id="2147483838" r:id="rId13"/>
    <p:sldLayoutId id="2147483839" r:id="rId14"/>
    <p:sldLayoutId id="2147483840" r:id="rId15"/>
    <p:sldLayoutId id="2147483841" r:id="rId16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svg"/><Relationship Id="rId10" Type="http://schemas.openxmlformats.org/officeDocument/2006/relationships/customXml" Target="../ink/ink1.xml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3" Type="http://schemas.openxmlformats.org/officeDocument/2006/relationships/image" Target="../media/image25.png"/><Relationship Id="rId18" Type="http://schemas.openxmlformats.org/officeDocument/2006/relationships/image" Target="../media/image30.svg"/><Relationship Id="rId26" Type="http://schemas.openxmlformats.org/officeDocument/2006/relationships/image" Target="../media/image38.svg"/><Relationship Id="rId3" Type="http://schemas.openxmlformats.org/officeDocument/2006/relationships/image" Target="../media/image15.png"/><Relationship Id="rId21" Type="http://schemas.openxmlformats.org/officeDocument/2006/relationships/image" Target="../media/image33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17" Type="http://schemas.openxmlformats.org/officeDocument/2006/relationships/image" Target="../media/image29.png"/><Relationship Id="rId25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8.svg"/><Relationship Id="rId20" Type="http://schemas.openxmlformats.org/officeDocument/2006/relationships/image" Target="../media/image32.sv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24" Type="http://schemas.openxmlformats.org/officeDocument/2006/relationships/image" Target="../media/image36.svg"/><Relationship Id="rId5" Type="http://schemas.openxmlformats.org/officeDocument/2006/relationships/image" Target="../media/image17.png"/><Relationship Id="rId15" Type="http://schemas.openxmlformats.org/officeDocument/2006/relationships/image" Target="../media/image27.png"/><Relationship Id="rId23" Type="http://schemas.openxmlformats.org/officeDocument/2006/relationships/image" Target="../media/image35.png"/><Relationship Id="rId10" Type="http://schemas.openxmlformats.org/officeDocument/2006/relationships/image" Target="../media/image22.svg"/><Relationship Id="rId19" Type="http://schemas.openxmlformats.org/officeDocument/2006/relationships/image" Target="../media/image31.png"/><Relationship Id="rId4" Type="http://schemas.openxmlformats.org/officeDocument/2006/relationships/image" Target="../media/image16.svg"/><Relationship Id="rId9" Type="http://schemas.openxmlformats.org/officeDocument/2006/relationships/image" Target="../media/image21.png"/><Relationship Id="rId14" Type="http://schemas.openxmlformats.org/officeDocument/2006/relationships/image" Target="../media/image26.svg"/><Relationship Id="rId22" Type="http://schemas.openxmlformats.org/officeDocument/2006/relationships/image" Target="../media/image3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  <a:alpha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006798" y="3363516"/>
            <a:ext cx="106166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Automated Tech Support Triage Model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412456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 Abed, Amit &amp; Lior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97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Automated Tech Support Triage Model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44240"/>
            <a:ext cx="2122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User Case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025384"/>
            <a:ext cx="2122765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Classifies customer support tickets, identifies subsystem issues, and determines severity levels automatically.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963978" y="3444240"/>
            <a:ext cx="2122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Why Important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963978" y="4025384"/>
            <a:ext cx="212276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Saves time and resources, speeds up resolution, prioritizes critical issues, routes to right experts.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647765" y="3444240"/>
            <a:ext cx="2203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647765" y="4025384"/>
            <a:ext cx="22038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Limited training data, varied staff experience, manual classification slows identification across diverse systems.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550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8386" y="328732"/>
            <a:ext cx="449972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Problem Statement &amp; Approach</a:t>
            </a:r>
            <a:endParaRPr lang="en-US" sz="2350" dirty="0"/>
          </a:p>
        </p:txBody>
      </p:sp>
      <p:sp>
        <p:nvSpPr>
          <p:cNvPr id="4" name="Shape 1"/>
          <p:cNvSpPr/>
          <p:nvPr/>
        </p:nvSpPr>
        <p:spPr>
          <a:xfrm>
            <a:off x="418386" y="881540"/>
            <a:ext cx="8307229" cy="1340046"/>
          </a:xfrm>
          <a:prstGeom prst="roundRect">
            <a:avLst>
              <a:gd name="adj" fmla="val 1098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5" name="Shape 2"/>
          <p:cNvSpPr/>
          <p:nvPr/>
        </p:nvSpPr>
        <p:spPr>
          <a:xfrm>
            <a:off x="537924" y="1001078"/>
            <a:ext cx="358616" cy="358616"/>
          </a:xfrm>
          <a:prstGeom prst="roundRect">
            <a:avLst>
              <a:gd name="adj" fmla="val 25495476"/>
            </a:avLst>
          </a:prstGeom>
          <a:solidFill>
            <a:srgbClr val="28282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6508" y="1099661"/>
            <a:ext cx="161330" cy="16133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7924" y="1479233"/>
            <a:ext cx="149447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Our Goal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537923" y="1737598"/>
            <a:ext cx="8052911" cy="3824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Automatically analyze report tickets to predict component origin of the issue and severity level.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423981" y="2649140"/>
            <a:ext cx="4093845" cy="1614488"/>
          </a:xfrm>
          <a:prstGeom prst="roundRect">
            <a:avLst>
              <a:gd name="adj" fmla="val 1098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0" name="Shape 6"/>
          <p:cNvSpPr/>
          <p:nvPr/>
        </p:nvSpPr>
        <p:spPr>
          <a:xfrm>
            <a:off x="555010" y="2711650"/>
            <a:ext cx="358616" cy="358616"/>
          </a:xfrm>
          <a:prstGeom prst="roundRect">
            <a:avLst>
              <a:gd name="adj" fmla="val 25495476"/>
            </a:avLst>
          </a:prstGeom>
          <a:solidFill>
            <a:srgbClr val="28282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3594" y="2810233"/>
            <a:ext cx="161330" cy="16133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55010" y="3133131"/>
            <a:ext cx="149447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Inputs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555010" y="3391496"/>
            <a:ext cx="3854768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reported issues</a:t>
            </a:r>
            <a:endParaRPr lang="en-US" sz="1400" dirty="0"/>
          </a:p>
        </p:txBody>
      </p:sp>
      <p:sp>
        <p:nvSpPr>
          <p:cNvPr id="14" name="Text 9"/>
          <p:cNvSpPr/>
          <p:nvPr/>
        </p:nvSpPr>
        <p:spPr>
          <a:xfrm>
            <a:off x="555010" y="3624501"/>
            <a:ext cx="3854768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Reporter metadata</a:t>
            </a:r>
            <a:endParaRPr lang="en-US" sz="1400" dirty="0"/>
          </a:p>
        </p:txBody>
      </p:sp>
      <p:sp>
        <p:nvSpPr>
          <p:cNvPr id="15" name="Text 10"/>
          <p:cNvSpPr/>
          <p:nvPr/>
        </p:nvSpPr>
        <p:spPr>
          <a:xfrm>
            <a:off x="555010" y="3857507"/>
            <a:ext cx="3854768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description</a:t>
            </a:r>
            <a:endParaRPr lang="en-US" sz="1400" dirty="0"/>
          </a:p>
        </p:txBody>
      </p:sp>
      <p:sp>
        <p:nvSpPr>
          <p:cNvPr id="16" name="Shape 11"/>
          <p:cNvSpPr/>
          <p:nvPr/>
        </p:nvSpPr>
        <p:spPr>
          <a:xfrm>
            <a:off x="4616410" y="2649139"/>
            <a:ext cx="4127301" cy="1614489"/>
          </a:xfrm>
          <a:prstGeom prst="roundRect">
            <a:avLst>
              <a:gd name="adj" fmla="val 1281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7" name="Shape 12"/>
          <p:cNvSpPr/>
          <p:nvPr/>
        </p:nvSpPr>
        <p:spPr>
          <a:xfrm>
            <a:off x="4756903" y="2748262"/>
            <a:ext cx="358616" cy="358616"/>
          </a:xfrm>
          <a:prstGeom prst="roundRect">
            <a:avLst>
              <a:gd name="adj" fmla="val 25495476"/>
            </a:avLst>
          </a:prstGeom>
          <a:solidFill>
            <a:srgbClr val="28282F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37748" y="2846905"/>
            <a:ext cx="161330" cy="16133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4739164" y="3226476"/>
            <a:ext cx="149447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Outputs</a:t>
            </a:r>
            <a:endParaRPr lang="en-US" sz="1600" dirty="0"/>
          </a:p>
        </p:txBody>
      </p:sp>
      <p:sp>
        <p:nvSpPr>
          <p:cNvPr id="20" name="Text 14"/>
          <p:cNvSpPr/>
          <p:nvPr/>
        </p:nvSpPr>
        <p:spPr>
          <a:xfrm>
            <a:off x="4739164" y="3484842"/>
            <a:ext cx="8068151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Component/subsystem location</a:t>
            </a:r>
            <a:endParaRPr lang="en-US" sz="1400" dirty="0"/>
          </a:p>
        </p:txBody>
      </p:sp>
      <p:sp>
        <p:nvSpPr>
          <p:cNvPr id="21" name="Text 15"/>
          <p:cNvSpPr/>
          <p:nvPr/>
        </p:nvSpPr>
        <p:spPr>
          <a:xfrm>
            <a:off x="4739164" y="3717847"/>
            <a:ext cx="8068151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Severity: Low, Medium, High</a:t>
            </a:r>
            <a:endParaRPr lang="en-US" sz="1400" dirty="0"/>
          </a:p>
        </p:txBody>
      </p:sp>
      <p:sp>
        <p:nvSpPr>
          <p:cNvPr id="22" name="Text 16"/>
          <p:cNvSpPr/>
          <p:nvPr/>
        </p:nvSpPr>
        <p:spPr>
          <a:xfrm>
            <a:off x="423981" y="4319590"/>
            <a:ext cx="2584966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What Makes This Novel</a:t>
            </a:r>
            <a:endParaRPr lang="en-US" sz="1850" dirty="0"/>
          </a:p>
        </p:txBody>
      </p:sp>
      <p:sp>
        <p:nvSpPr>
          <p:cNvPr id="23" name="Shape 17"/>
          <p:cNvSpPr/>
          <p:nvPr/>
        </p:nvSpPr>
        <p:spPr>
          <a:xfrm>
            <a:off x="418386" y="4691182"/>
            <a:ext cx="8307229" cy="719138"/>
          </a:xfrm>
          <a:prstGeom prst="roundRect">
            <a:avLst>
              <a:gd name="adj" fmla="val 2494"/>
            </a:avLst>
          </a:prstGeom>
          <a:solidFill>
            <a:srgbClr val="F9F8F5"/>
          </a:solidFill>
          <a:ln w="15240">
            <a:solidFill>
              <a:srgbClr val="D3D1C9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24" name="Text 18"/>
          <p:cNvSpPr/>
          <p:nvPr/>
        </p:nvSpPr>
        <p:spPr>
          <a:xfrm>
            <a:off x="553164" y="4825960"/>
            <a:ext cx="149447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Dual Prediction</a:t>
            </a:r>
            <a:endParaRPr lang="en-US" sz="1600" dirty="0"/>
          </a:p>
        </p:txBody>
      </p:sp>
      <p:sp>
        <p:nvSpPr>
          <p:cNvPr id="25" name="Text 19"/>
          <p:cNvSpPr/>
          <p:nvPr/>
        </p:nvSpPr>
        <p:spPr>
          <a:xfrm>
            <a:off x="553164" y="5084326"/>
            <a:ext cx="8037671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Predicts both component and severity, not just single label.</a:t>
            </a:r>
            <a:endParaRPr lang="en-US" sz="1100" dirty="0"/>
          </a:p>
        </p:txBody>
      </p:sp>
      <p:sp>
        <p:nvSpPr>
          <p:cNvPr id="26" name="Shape 20"/>
          <p:cNvSpPr/>
          <p:nvPr/>
        </p:nvSpPr>
        <p:spPr>
          <a:xfrm>
            <a:off x="418386" y="5529858"/>
            <a:ext cx="8307229" cy="719138"/>
          </a:xfrm>
          <a:prstGeom prst="roundRect">
            <a:avLst>
              <a:gd name="adj" fmla="val 2494"/>
            </a:avLst>
          </a:prstGeom>
          <a:solidFill>
            <a:srgbClr val="F9F8F5"/>
          </a:solidFill>
          <a:ln w="15240">
            <a:solidFill>
              <a:srgbClr val="D3D1C9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27" name="Text 21"/>
          <p:cNvSpPr/>
          <p:nvPr/>
        </p:nvSpPr>
        <p:spPr>
          <a:xfrm>
            <a:off x="553164" y="5664637"/>
            <a:ext cx="149447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Enhanced Training</a:t>
            </a:r>
            <a:endParaRPr lang="en-US" sz="1600" dirty="0"/>
          </a:p>
        </p:txBody>
      </p:sp>
      <p:sp>
        <p:nvSpPr>
          <p:cNvPr id="28" name="Text 22"/>
          <p:cNvSpPr/>
          <p:nvPr/>
        </p:nvSpPr>
        <p:spPr>
          <a:xfrm>
            <a:off x="553164" y="5923002"/>
            <a:ext cx="8037671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Uses multiple methods and larger training datasets than current systems.</a:t>
            </a:r>
            <a:endParaRPr lang="en-US" sz="1100" dirty="0"/>
          </a:p>
        </p:txBody>
      </p:sp>
      <p:sp>
        <p:nvSpPr>
          <p:cNvPr id="29" name="Shape 23"/>
          <p:cNvSpPr/>
          <p:nvPr/>
        </p:nvSpPr>
        <p:spPr>
          <a:xfrm>
            <a:off x="418386" y="6368534"/>
            <a:ext cx="8307229" cy="719138"/>
          </a:xfrm>
          <a:prstGeom prst="roundRect">
            <a:avLst>
              <a:gd name="adj" fmla="val 2494"/>
            </a:avLst>
          </a:prstGeom>
          <a:solidFill>
            <a:srgbClr val="F9F8F5"/>
          </a:solidFill>
          <a:ln w="15240">
            <a:solidFill>
              <a:srgbClr val="D3D1C9"/>
            </a:solidFill>
            <a:prstDash val="solid"/>
          </a:ln>
        </p:spPr>
        <p:txBody>
          <a:bodyPr/>
          <a:lstStyle/>
          <a:p>
            <a:endParaRPr lang="en-IL" dirty="0"/>
          </a:p>
        </p:txBody>
      </p:sp>
      <p:sp>
        <p:nvSpPr>
          <p:cNvPr id="30" name="Text 24"/>
          <p:cNvSpPr/>
          <p:nvPr/>
        </p:nvSpPr>
        <p:spPr>
          <a:xfrm>
            <a:off x="553164" y="6503313"/>
            <a:ext cx="1522214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Metadata Intelligence</a:t>
            </a:r>
            <a:endParaRPr lang="en-US" sz="1600" dirty="0"/>
          </a:p>
        </p:txBody>
      </p:sp>
      <p:sp>
        <p:nvSpPr>
          <p:cNvPr id="31" name="Text 25"/>
          <p:cNvSpPr/>
          <p:nvPr/>
        </p:nvSpPr>
        <p:spPr>
          <a:xfrm>
            <a:off x="553164" y="6761678"/>
            <a:ext cx="8037671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Leverages reporter metadata to gauge reliability and differentiate real issues from user errors. (E.g. experience, role…)</a:t>
            </a:r>
            <a:endParaRPr lang="en-US" sz="1100" dirty="0"/>
          </a:p>
        </p:txBody>
      </p:sp>
      <p:sp>
        <p:nvSpPr>
          <p:cNvPr id="32" name="Shape 26"/>
          <p:cNvSpPr/>
          <p:nvPr/>
        </p:nvSpPr>
        <p:spPr>
          <a:xfrm>
            <a:off x="418386" y="7207210"/>
            <a:ext cx="8307229" cy="719138"/>
          </a:xfrm>
          <a:prstGeom prst="roundRect">
            <a:avLst>
              <a:gd name="adj" fmla="val 2494"/>
            </a:avLst>
          </a:prstGeom>
          <a:solidFill>
            <a:srgbClr val="F9F8F5"/>
          </a:solidFill>
          <a:ln w="15240">
            <a:solidFill>
              <a:srgbClr val="D3D1C9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33" name="Text 27"/>
          <p:cNvSpPr/>
          <p:nvPr/>
        </p:nvSpPr>
        <p:spPr>
          <a:xfrm>
            <a:off x="553164" y="7341989"/>
            <a:ext cx="161127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Business Impact Focus</a:t>
            </a:r>
            <a:endParaRPr lang="en-US" sz="1600" dirty="0"/>
          </a:p>
        </p:txBody>
      </p:sp>
      <p:sp>
        <p:nvSpPr>
          <p:cNvPr id="34" name="Text 28"/>
          <p:cNvSpPr/>
          <p:nvPr/>
        </p:nvSpPr>
        <p:spPr>
          <a:xfrm>
            <a:off x="553164" y="7600355"/>
            <a:ext cx="8037671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Severity based on domain-specific impact, not generic urgency.</a:t>
            </a:r>
            <a:endParaRPr lang="en-US" sz="11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AA708758-C6C0-062E-1F5A-020E916C2B33}"/>
                  </a:ext>
                </a:extLst>
              </p14:cNvPr>
              <p14:cNvContentPartPr/>
              <p14:nvPr/>
            </p14:nvContentPartPr>
            <p14:xfrm>
              <a:off x="9863795" y="5044440"/>
              <a:ext cx="31320" cy="13752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AA708758-C6C0-062E-1F5A-020E916C2B3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855155" y="5035440"/>
                <a:ext cx="4896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0F00B77B-8A57-002C-EC41-B141CE9D0C79}"/>
                  </a:ext>
                </a:extLst>
              </p14:cNvPr>
              <p14:cNvContentPartPr/>
              <p14:nvPr/>
            </p14:nvContentPartPr>
            <p14:xfrm>
              <a:off x="5959108" y="2527390"/>
              <a:ext cx="360" cy="36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0F00B77B-8A57-002C-EC41-B141CE9D0C7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50108" y="2518390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5898" y="2248733"/>
            <a:ext cx="3706773" cy="460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Models &amp; Techniques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515898" y="3077766"/>
            <a:ext cx="221122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Models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515898" y="3519845"/>
            <a:ext cx="331589" cy="331589"/>
          </a:xfrm>
          <a:prstGeom prst="roundRect">
            <a:avLst>
              <a:gd name="adj" fmla="val 6669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6" name="Text 3"/>
          <p:cNvSpPr/>
          <p:nvPr/>
        </p:nvSpPr>
        <p:spPr>
          <a:xfrm>
            <a:off x="994886" y="3570446"/>
            <a:ext cx="1842730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OpenAI GPT-4o-mini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994886" y="3948232"/>
            <a:ext cx="614052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Fine-tuned for ticket analysis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15898" y="4478774"/>
            <a:ext cx="331589" cy="331589"/>
          </a:xfrm>
          <a:prstGeom prst="roundRect">
            <a:avLst>
              <a:gd name="adj" fmla="val 6669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9" name="Text 6"/>
          <p:cNvSpPr/>
          <p:nvPr/>
        </p:nvSpPr>
        <p:spPr>
          <a:xfrm>
            <a:off x="994886" y="4529376"/>
            <a:ext cx="1842730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Llama-3-8B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994886" y="4907161"/>
            <a:ext cx="614052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Fine-tuned for classification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502604" y="3077766"/>
            <a:ext cx="221122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Techniques</a:t>
            </a:r>
            <a:endParaRPr lang="en-US" sz="2000" dirty="0"/>
          </a:p>
        </p:txBody>
      </p:sp>
      <p:sp>
        <p:nvSpPr>
          <p:cNvPr id="12" name="Shape 9"/>
          <p:cNvSpPr/>
          <p:nvPr/>
        </p:nvSpPr>
        <p:spPr>
          <a:xfrm>
            <a:off x="7502604" y="3519845"/>
            <a:ext cx="331589" cy="331589"/>
          </a:xfrm>
          <a:prstGeom prst="roundRect">
            <a:avLst>
              <a:gd name="adj" fmla="val 6669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3" name="Text 10"/>
          <p:cNvSpPr/>
          <p:nvPr/>
        </p:nvSpPr>
        <p:spPr>
          <a:xfrm>
            <a:off x="7981593" y="3570446"/>
            <a:ext cx="2858453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Supervised Fine-Tuned Classifier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981593" y="3948232"/>
            <a:ext cx="614052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severity determination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502604" y="4478774"/>
            <a:ext cx="331589" cy="331589"/>
          </a:xfrm>
          <a:prstGeom prst="roundRect">
            <a:avLst>
              <a:gd name="adj" fmla="val 6669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6" name="Text 13"/>
          <p:cNvSpPr/>
          <p:nvPr/>
        </p:nvSpPr>
        <p:spPr>
          <a:xfrm>
            <a:off x="7981593" y="4529376"/>
            <a:ext cx="261437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Zero Shot Classification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7981593" y="4907161"/>
            <a:ext cx="614052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component attribution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515898" y="5548020"/>
            <a:ext cx="13598604" cy="25956"/>
          </a:xfrm>
          <a:prstGeom prst="rect">
            <a:avLst/>
          </a:prstGeom>
          <a:solidFill>
            <a:srgbClr val="161613">
              <a:alpha val="50000"/>
            </a:srgbClr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9" name="Text 16"/>
          <p:cNvSpPr/>
          <p:nvPr/>
        </p:nvSpPr>
        <p:spPr>
          <a:xfrm>
            <a:off x="515898" y="5795010"/>
            <a:ext cx="3083600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Fine-Tuning Approach</a:t>
            </a:r>
            <a:endParaRPr lang="en-US" sz="2300" dirty="0"/>
          </a:p>
        </p:txBody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98" y="6384608"/>
            <a:ext cx="6799302" cy="589598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663297" y="7121604"/>
            <a:ext cx="1842730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Attribution Classifier</a:t>
            </a:r>
            <a:endParaRPr lang="en-US" sz="1700" dirty="0"/>
          </a:p>
        </p:txBody>
      </p:sp>
      <p:sp>
        <p:nvSpPr>
          <p:cNvPr id="22" name="Text 18"/>
          <p:cNvSpPr/>
          <p:nvPr/>
        </p:nvSpPr>
        <p:spPr>
          <a:xfrm>
            <a:off x="663297" y="7440335"/>
            <a:ext cx="650450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a labeled dataset and evaluate on held-out test data</a:t>
            </a:r>
            <a:endParaRPr lang="en-US" sz="1600" dirty="0"/>
          </a:p>
        </p:txBody>
      </p:sp>
      <p:pic>
        <p:nvPicPr>
          <p:cNvPr id="23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6384608"/>
            <a:ext cx="6799302" cy="589598"/>
          </a:xfrm>
          <a:prstGeom prst="rect">
            <a:avLst/>
          </a:prstGeom>
        </p:spPr>
      </p:pic>
      <p:sp>
        <p:nvSpPr>
          <p:cNvPr id="24" name="Text 19"/>
          <p:cNvSpPr/>
          <p:nvPr/>
        </p:nvSpPr>
        <p:spPr>
          <a:xfrm>
            <a:off x="7462599" y="7121604"/>
            <a:ext cx="192738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Severity Classification</a:t>
            </a:r>
            <a:endParaRPr lang="en-US" sz="1700" dirty="0"/>
          </a:p>
        </p:txBody>
      </p:sp>
      <p:sp>
        <p:nvSpPr>
          <p:cNvPr id="25" name="Text 20"/>
          <p:cNvSpPr/>
          <p:nvPr/>
        </p:nvSpPr>
        <p:spPr>
          <a:xfrm>
            <a:off x="7462599" y="7440335"/>
            <a:ext cx="650450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Cross-entropy classification loss</a:t>
            </a:r>
            <a:endParaRPr lang="en-US" sz="16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0FCA788-344E-ACDB-A8DC-99C3C28CC1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424"/>
            <a:ext cx="14630399" cy="20886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54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Dataset Generation Strategy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832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DM Sans 14pt Medium" pitchFamily="2" charset="0"/>
                <a:ea typeface="DM Sans Light" pitchFamily="34" charset="-122"/>
                <a:cs typeface="DM Sans Light" pitchFamily="34" charset="-120"/>
              </a:rPr>
              <a:t>01</a:t>
            </a:r>
            <a:endParaRPr lang="en-US" sz="1750" dirty="0">
              <a:latin typeface="DM Sans 14pt Medium" pitchFamily="2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280190" y="3138249"/>
            <a:ext cx="3664744" cy="30480"/>
          </a:xfrm>
          <a:prstGeom prst="rect">
            <a:avLst/>
          </a:prstGeom>
          <a:solidFill>
            <a:srgbClr val="28282F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6" name="Text 3"/>
          <p:cNvSpPr/>
          <p:nvPr/>
        </p:nvSpPr>
        <p:spPr>
          <a:xfrm>
            <a:off x="6280190" y="3312557"/>
            <a:ext cx="33780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Create Synthetic Dataset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3802975"/>
            <a:ext cx="36647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Simulate typical IT system errors with generated workflow and components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171748" y="27832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DM Sans Medium" pitchFamily="2" charset="0"/>
                <a:ea typeface="DM Sans Light" pitchFamily="34" charset="-122"/>
                <a:cs typeface="DM Sans Light" pitchFamily="34" charset="-120"/>
              </a:rPr>
              <a:t>02</a:t>
            </a:r>
            <a:endParaRPr lang="en-US" sz="1750" dirty="0">
              <a:latin typeface="DM Sans Medium" pitchFamily="2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10171748" y="3138249"/>
            <a:ext cx="3664863" cy="30480"/>
          </a:xfrm>
          <a:prstGeom prst="rect">
            <a:avLst/>
          </a:prstGeom>
          <a:solidFill>
            <a:srgbClr val="28282F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0" name="Text 7"/>
          <p:cNvSpPr/>
          <p:nvPr/>
        </p:nvSpPr>
        <p:spPr>
          <a:xfrm>
            <a:off x="10171748" y="33125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Generate Issue List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171748" y="3802975"/>
            <a:ext cx="3664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possible issues for each system component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528851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DM Sans Medium" pitchFamily="2" charset="0"/>
                <a:ea typeface="DM Sans Light" pitchFamily="34" charset="-122"/>
                <a:cs typeface="DM Sans Light" pitchFamily="34" charset="-120"/>
              </a:rPr>
              <a:t>03</a:t>
            </a:r>
            <a:endParaRPr lang="en-US" sz="1750" dirty="0">
              <a:latin typeface="DM Sans Medium" pitchFamily="2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280190" y="5643563"/>
            <a:ext cx="7556421" cy="30480"/>
          </a:xfrm>
          <a:prstGeom prst="rect">
            <a:avLst/>
          </a:prstGeom>
          <a:solidFill>
            <a:srgbClr val="28282F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4" name="Text 11"/>
          <p:cNvSpPr/>
          <p:nvPr/>
        </p:nvSpPr>
        <p:spPr>
          <a:xfrm>
            <a:off x="6280190" y="58178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Create User Reports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280190" y="630828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natural-sounding reports with severity and component attribution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228" y="389930"/>
            <a:ext cx="4695944" cy="441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Evaluation &amp; Quality Metrics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4228" y="1184315"/>
            <a:ext cx="3287197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Supervised Fine-Tuned Classifier</a:t>
            </a:r>
            <a:endParaRPr lang="en-US" dirty="0"/>
          </a:p>
        </p:txBody>
      </p:sp>
      <p:sp>
        <p:nvSpPr>
          <p:cNvPr id="4" name="Shape 2"/>
          <p:cNvSpPr/>
          <p:nvPr/>
        </p:nvSpPr>
        <p:spPr>
          <a:xfrm>
            <a:off x="635437" y="1819632"/>
            <a:ext cx="141208" cy="658178"/>
          </a:xfrm>
          <a:prstGeom prst="roundRect">
            <a:avLst>
              <a:gd name="adj" fmla="val 15003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5" name="Shape 3"/>
          <p:cNvSpPr/>
          <p:nvPr/>
        </p:nvSpPr>
        <p:spPr>
          <a:xfrm>
            <a:off x="494228" y="1726883"/>
            <a:ext cx="423624" cy="423624"/>
          </a:xfrm>
          <a:prstGeom prst="roundRect">
            <a:avLst>
              <a:gd name="adj" fmla="val 107926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0075" y="1832729"/>
            <a:ext cx="211812" cy="21181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9061" y="1749028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Split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059061" y="2110859"/>
            <a:ext cx="6083856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70% train, 15% validation, 15% test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847249" y="2830949"/>
            <a:ext cx="141208" cy="658178"/>
          </a:xfrm>
          <a:prstGeom prst="roundRect">
            <a:avLst>
              <a:gd name="adj" fmla="val 15003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0" name="Shape 7"/>
          <p:cNvSpPr/>
          <p:nvPr/>
        </p:nvSpPr>
        <p:spPr>
          <a:xfrm>
            <a:off x="706041" y="2738199"/>
            <a:ext cx="423624" cy="423624"/>
          </a:xfrm>
          <a:prstGeom prst="roundRect">
            <a:avLst>
              <a:gd name="adj" fmla="val 107926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1887" y="2844046"/>
            <a:ext cx="211812" cy="211812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270873" y="2760345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Train &amp; Validate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1270873" y="3122176"/>
            <a:ext cx="5872043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labelled reports, validate to avoid overfit</a:t>
            </a:r>
            <a:endParaRPr lang="en-US" sz="1400" dirty="0"/>
          </a:p>
        </p:txBody>
      </p:sp>
      <p:sp>
        <p:nvSpPr>
          <p:cNvPr id="14" name="Shape 10"/>
          <p:cNvSpPr/>
          <p:nvPr/>
        </p:nvSpPr>
        <p:spPr>
          <a:xfrm>
            <a:off x="1059061" y="3842266"/>
            <a:ext cx="141208" cy="658178"/>
          </a:xfrm>
          <a:prstGeom prst="roundRect">
            <a:avLst>
              <a:gd name="adj" fmla="val 15003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5" name="Shape 11"/>
          <p:cNvSpPr/>
          <p:nvPr/>
        </p:nvSpPr>
        <p:spPr>
          <a:xfrm>
            <a:off x="917853" y="3749516"/>
            <a:ext cx="423624" cy="423624"/>
          </a:xfrm>
          <a:prstGeom prst="roundRect">
            <a:avLst>
              <a:gd name="adj" fmla="val 107926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3699" y="3855363"/>
            <a:ext cx="211812" cy="211812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482685" y="3771662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Test Evaluation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1482685" y="4133493"/>
            <a:ext cx="5660231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Compute measurements on test set</a:t>
            </a:r>
            <a:endParaRPr lang="en-US" sz="1400" dirty="0"/>
          </a:p>
        </p:txBody>
      </p:sp>
      <p:sp>
        <p:nvSpPr>
          <p:cNvPr id="19" name="Text 14"/>
          <p:cNvSpPr/>
          <p:nvPr/>
        </p:nvSpPr>
        <p:spPr>
          <a:xfrm>
            <a:off x="7495103" y="1184315"/>
            <a:ext cx="3006566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Zero-Shot Classification</a:t>
            </a:r>
            <a:endParaRPr lang="en-US" dirty="0"/>
          </a:p>
        </p:txBody>
      </p:sp>
      <p:sp>
        <p:nvSpPr>
          <p:cNvPr id="20" name="Shape 15"/>
          <p:cNvSpPr/>
          <p:nvPr/>
        </p:nvSpPr>
        <p:spPr>
          <a:xfrm>
            <a:off x="7636312" y="1819632"/>
            <a:ext cx="141208" cy="658178"/>
          </a:xfrm>
          <a:prstGeom prst="roundRect">
            <a:avLst>
              <a:gd name="adj" fmla="val 15003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21" name="Shape 16"/>
          <p:cNvSpPr/>
          <p:nvPr/>
        </p:nvSpPr>
        <p:spPr>
          <a:xfrm>
            <a:off x="7495103" y="1726883"/>
            <a:ext cx="423624" cy="423624"/>
          </a:xfrm>
          <a:prstGeom prst="roundRect">
            <a:avLst>
              <a:gd name="adj" fmla="val 107926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2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00950" y="1832729"/>
            <a:ext cx="211812" cy="211812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8059936" y="1749028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Prepare Dataset</a:t>
            </a:r>
            <a:endParaRPr lang="en-US" sz="1600" dirty="0"/>
          </a:p>
        </p:txBody>
      </p:sp>
      <p:sp>
        <p:nvSpPr>
          <p:cNvPr id="24" name="Text 18"/>
          <p:cNvSpPr/>
          <p:nvPr/>
        </p:nvSpPr>
        <p:spPr>
          <a:xfrm>
            <a:off x="8059936" y="2110859"/>
            <a:ext cx="6083856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labelled dataset for fine-tuning</a:t>
            </a:r>
            <a:endParaRPr lang="en-US" sz="1400" dirty="0"/>
          </a:p>
        </p:txBody>
      </p:sp>
      <p:sp>
        <p:nvSpPr>
          <p:cNvPr id="25" name="Shape 19"/>
          <p:cNvSpPr/>
          <p:nvPr/>
        </p:nvSpPr>
        <p:spPr>
          <a:xfrm>
            <a:off x="7848124" y="2830949"/>
            <a:ext cx="141208" cy="658178"/>
          </a:xfrm>
          <a:prstGeom prst="roundRect">
            <a:avLst>
              <a:gd name="adj" fmla="val 15003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26" name="Shape 20"/>
          <p:cNvSpPr/>
          <p:nvPr/>
        </p:nvSpPr>
        <p:spPr>
          <a:xfrm>
            <a:off x="7706916" y="2738199"/>
            <a:ext cx="423624" cy="423624"/>
          </a:xfrm>
          <a:prstGeom prst="roundRect">
            <a:avLst>
              <a:gd name="adj" fmla="val 107926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27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812762" y="2844046"/>
            <a:ext cx="211812" cy="211812"/>
          </a:xfrm>
          <a:prstGeom prst="rect">
            <a:avLst/>
          </a:prstGeom>
        </p:spPr>
      </p:pic>
      <p:sp>
        <p:nvSpPr>
          <p:cNvPr id="28" name="Text 21"/>
          <p:cNvSpPr/>
          <p:nvPr/>
        </p:nvSpPr>
        <p:spPr>
          <a:xfrm>
            <a:off x="8271748" y="2760345"/>
            <a:ext cx="181225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Consistent Prompting</a:t>
            </a:r>
            <a:endParaRPr lang="en-US" sz="1600" dirty="0"/>
          </a:p>
        </p:txBody>
      </p:sp>
      <p:sp>
        <p:nvSpPr>
          <p:cNvPr id="29" name="Text 22"/>
          <p:cNvSpPr/>
          <p:nvPr/>
        </p:nvSpPr>
        <p:spPr>
          <a:xfrm>
            <a:off x="8271748" y="3122176"/>
            <a:ext cx="5872043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Run tests individually or batch</a:t>
            </a:r>
            <a:endParaRPr lang="en-US" sz="1400" dirty="0"/>
          </a:p>
        </p:txBody>
      </p:sp>
      <p:sp>
        <p:nvSpPr>
          <p:cNvPr id="30" name="Shape 23"/>
          <p:cNvSpPr/>
          <p:nvPr/>
        </p:nvSpPr>
        <p:spPr>
          <a:xfrm>
            <a:off x="8059936" y="3842266"/>
            <a:ext cx="141208" cy="658178"/>
          </a:xfrm>
          <a:prstGeom prst="roundRect">
            <a:avLst>
              <a:gd name="adj" fmla="val 15003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31" name="Shape 24"/>
          <p:cNvSpPr/>
          <p:nvPr/>
        </p:nvSpPr>
        <p:spPr>
          <a:xfrm>
            <a:off x="7918728" y="3749516"/>
            <a:ext cx="423624" cy="423624"/>
          </a:xfrm>
          <a:prstGeom prst="roundRect">
            <a:avLst>
              <a:gd name="adj" fmla="val 107926"/>
            </a:avLst>
          </a:prstGeom>
          <a:solidFill>
            <a:srgbClr val="EDEBE3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32" name="Image 5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024574" y="3855363"/>
            <a:ext cx="211812" cy="211812"/>
          </a:xfrm>
          <a:prstGeom prst="rect">
            <a:avLst/>
          </a:prstGeom>
        </p:spPr>
      </p:pic>
      <p:sp>
        <p:nvSpPr>
          <p:cNvPr id="33" name="Text 25"/>
          <p:cNvSpPr/>
          <p:nvPr/>
        </p:nvSpPr>
        <p:spPr>
          <a:xfrm>
            <a:off x="8483560" y="3771662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00"/>
              </a:lnSpc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Held-out test evaluation</a:t>
            </a:r>
            <a:endParaRPr lang="en-US" sz="1600" dirty="0"/>
          </a:p>
        </p:txBody>
      </p:sp>
      <p:sp>
        <p:nvSpPr>
          <p:cNvPr id="34" name="Text 26"/>
          <p:cNvSpPr/>
          <p:nvPr/>
        </p:nvSpPr>
        <p:spPr>
          <a:xfrm>
            <a:off x="8483560" y="4133493"/>
            <a:ext cx="5660231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vs predicted labels for component</a:t>
            </a:r>
            <a:endParaRPr lang="en-US" sz="1400" dirty="0"/>
          </a:p>
        </p:txBody>
      </p:sp>
      <p:sp>
        <p:nvSpPr>
          <p:cNvPr id="35" name="Text 27"/>
          <p:cNvSpPr/>
          <p:nvPr/>
        </p:nvSpPr>
        <p:spPr>
          <a:xfrm>
            <a:off x="494228" y="4871204"/>
            <a:ext cx="3667125" cy="353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 Performance Indicators</a:t>
            </a:r>
            <a:endParaRPr lang="en-US" sz="2200" dirty="0"/>
          </a:p>
        </p:txBody>
      </p:sp>
      <p:pic>
        <p:nvPicPr>
          <p:cNvPr id="36" name="Image 6" descr="preencoded.png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94228" y="5436037"/>
            <a:ext cx="353020" cy="353020"/>
          </a:xfrm>
          <a:prstGeom prst="rect">
            <a:avLst/>
          </a:prstGeom>
        </p:spPr>
      </p:pic>
      <p:sp>
        <p:nvSpPr>
          <p:cNvPr id="37" name="Text 28"/>
          <p:cNvSpPr/>
          <p:nvPr/>
        </p:nvSpPr>
        <p:spPr>
          <a:xfrm>
            <a:off x="494228" y="5965508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Accuracy</a:t>
            </a:r>
            <a:endParaRPr lang="en-US" sz="1600" dirty="0"/>
          </a:p>
        </p:txBody>
      </p:sp>
      <p:sp>
        <p:nvSpPr>
          <p:cNvPr id="38" name="Text 29"/>
          <p:cNvSpPr/>
          <p:nvPr/>
        </p:nvSpPr>
        <p:spPr>
          <a:xfrm>
            <a:off x="494228" y="6270784"/>
            <a:ext cx="4429601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Overall correctness</a:t>
            </a:r>
            <a:endParaRPr lang="en-US" sz="1400" dirty="0"/>
          </a:p>
        </p:txBody>
      </p:sp>
      <p:pic>
        <p:nvPicPr>
          <p:cNvPr id="39" name="Image 7" descr="preencoded.png"/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100280" y="5436037"/>
            <a:ext cx="353020" cy="353020"/>
          </a:xfrm>
          <a:prstGeom prst="rect">
            <a:avLst/>
          </a:prstGeom>
        </p:spPr>
      </p:pic>
      <p:sp>
        <p:nvSpPr>
          <p:cNvPr id="40" name="Text 30"/>
          <p:cNvSpPr/>
          <p:nvPr/>
        </p:nvSpPr>
        <p:spPr>
          <a:xfrm>
            <a:off x="5100280" y="5965508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Precision</a:t>
            </a:r>
            <a:endParaRPr lang="en-US" sz="1600" dirty="0"/>
          </a:p>
        </p:txBody>
      </p:sp>
      <p:sp>
        <p:nvSpPr>
          <p:cNvPr id="41" name="Text 31"/>
          <p:cNvSpPr/>
          <p:nvPr/>
        </p:nvSpPr>
        <p:spPr>
          <a:xfrm>
            <a:off x="5100280" y="6270784"/>
            <a:ext cx="4429720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True positive rate</a:t>
            </a:r>
            <a:endParaRPr lang="en-US" sz="1400" dirty="0"/>
          </a:p>
        </p:txBody>
      </p:sp>
      <p:pic>
        <p:nvPicPr>
          <p:cNvPr id="42" name="Image 8" descr="preencoded.png"/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9706451" y="5436037"/>
            <a:ext cx="353020" cy="353020"/>
          </a:xfrm>
          <a:prstGeom prst="rect">
            <a:avLst/>
          </a:prstGeom>
        </p:spPr>
      </p:pic>
      <p:sp>
        <p:nvSpPr>
          <p:cNvPr id="43" name="Text 32"/>
          <p:cNvSpPr/>
          <p:nvPr/>
        </p:nvSpPr>
        <p:spPr>
          <a:xfrm>
            <a:off x="9706451" y="5965508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Recall</a:t>
            </a:r>
            <a:endParaRPr lang="en-US" sz="1600" dirty="0"/>
          </a:p>
        </p:txBody>
      </p:sp>
      <p:sp>
        <p:nvSpPr>
          <p:cNvPr id="44" name="Text 33"/>
          <p:cNvSpPr/>
          <p:nvPr/>
        </p:nvSpPr>
        <p:spPr>
          <a:xfrm>
            <a:off x="9706451" y="6270784"/>
            <a:ext cx="4429720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Coverage measure</a:t>
            </a:r>
            <a:endParaRPr lang="en-US" sz="1400" dirty="0"/>
          </a:p>
        </p:txBody>
      </p:sp>
      <p:pic>
        <p:nvPicPr>
          <p:cNvPr id="45" name="Image 9" descr="preencoded.png"/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94228" y="6779062"/>
            <a:ext cx="353020" cy="353020"/>
          </a:xfrm>
          <a:prstGeom prst="rect">
            <a:avLst/>
          </a:prstGeom>
        </p:spPr>
      </p:pic>
      <p:sp>
        <p:nvSpPr>
          <p:cNvPr id="46" name="Text 34"/>
          <p:cNvSpPr/>
          <p:nvPr/>
        </p:nvSpPr>
        <p:spPr>
          <a:xfrm>
            <a:off x="494228" y="730853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F1 Score</a:t>
            </a:r>
            <a:endParaRPr lang="en-US" sz="1600" dirty="0"/>
          </a:p>
        </p:txBody>
      </p:sp>
      <p:sp>
        <p:nvSpPr>
          <p:cNvPr id="47" name="Text 35"/>
          <p:cNvSpPr/>
          <p:nvPr/>
        </p:nvSpPr>
        <p:spPr>
          <a:xfrm>
            <a:off x="494228" y="7613809"/>
            <a:ext cx="4429601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Balanced metric</a:t>
            </a:r>
            <a:endParaRPr lang="en-US" sz="1400" dirty="0"/>
          </a:p>
        </p:txBody>
      </p:sp>
      <p:pic>
        <p:nvPicPr>
          <p:cNvPr id="48" name="Image 10" descr="preencoded.png"/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5100280" y="6779062"/>
            <a:ext cx="353020" cy="353020"/>
          </a:xfrm>
          <a:prstGeom prst="rect">
            <a:avLst/>
          </a:prstGeom>
        </p:spPr>
      </p:pic>
      <p:sp>
        <p:nvSpPr>
          <p:cNvPr id="49" name="Text 36"/>
          <p:cNvSpPr/>
          <p:nvPr/>
        </p:nvSpPr>
        <p:spPr>
          <a:xfrm>
            <a:off x="5100280" y="730853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Confusion Matrix</a:t>
            </a:r>
            <a:endParaRPr lang="en-US" sz="1600" dirty="0"/>
          </a:p>
        </p:txBody>
      </p:sp>
      <p:sp>
        <p:nvSpPr>
          <p:cNvPr id="50" name="Text 37"/>
          <p:cNvSpPr/>
          <p:nvPr/>
        </p:nvSpPr>
        <p:spPr>
          <a:xfrm>
            <a:off x="5100280" y="7613809"/>
            <a:ext cx="4429720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Detailed breakdown</a:t>
            </a:r>
            <a:endParaRPr lang="en-US" sz="1400" dirty="0"/>
          </a:p>
        </p:txBody>
      </p:sp>
      <p:sp>
        <p:nvSpPr>
          <p:cNvPr id="52" name="Text 36">
            <a:extLst>
              <a:ext uri="{FF2B5EF4-FFF2-40B4-BE49-F238E27FC236}">
                <a16:creationId xmlns:a16="http://schemas.microsoft.com/office/drawing/2014/main" id="{FDF11355-DC9F-4A7A-9E19-5BAE1FB11093}"/>
              </a:ext>
            </a:extLst>
          </p:cNvPr>
          <p:cNvSpPr/>
          <p:nvPr/>
        </p:nvSpPr>
        <p:spPr>
          <a:xfrm>
            <a:off x="9706451" y="730853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Macro-F1 </a:t>
            </a:r>
            <a:endParaRPr lang="en-US" sz="1600" dirty="0"/>
          </a:p>
        </p:txBody>
      </p:sp>
      <p:sp>
        <p:nvSpPr>
          <p:cNvPr id="53" name="Text 37">
            <a:extLst>
              <a:ext uri="{FF2B5EF4-FFF2-40B4-BE49-F238E27FC236}">
                <a16:creationId xmlns:a16="http://schemas.microsoft.com/office/drawing/2014/main" id="{9C1DEC19-A472-40BA-9FDB-81D54A5B9BFF}"/>
              </a:ext>
            </a:extLst>
          </p:cNvPr>
          <p:cNvSpPr/>
          <p:nvPr/>
        </p:nvSpPr>
        <p:spPr>
          <a:xfrm>
            <a:off x="9700115" y="7613221"/>
            <a:ext cx="4429720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</a:rPr>
              <a:t>Average F1 across classes</a:t>
            </a:r>
            <a:endParaRPr lang="en-US" sz="1400" dirty="0"/>
          </a:p>
        </p:txBody>
      </p:sp>
      <p:pic>
        <p:nvPicPr>
          <p:cNvPr id="57" name="גרפיקה 56" descr="פטיש">
            <a:extLst>
              <a:ext uri="{FF2B5EF4-FFF2-40B4-BE49-F238E27FC236}">
                <a16:creationId xmlns:a16="http://schemas.microsoft.com/office/drawing/2014/main" id="{465C2B29-A282-41C9-953D-8B4B5035530B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9705813" y="6693202"/>
            <a:ext cx="443161" cy="44316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</TotalTime>
  <Words>362</Words>
  <Application>Microsoft Office PowerPoint</Application>
  <PresentationFormat>מותאם אישית</PresentationFormat>
  <Paragraphs>88</Paragraphs>
  <Slides>6</Slides>
  <Notes>6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14" baseType="lpstr">
      <vt:lpstr>Inter</vt:lpstr>
      <vt:lpstr>DM Sans 14pt Medium</vt:lpstr>
      <vt:lpstr>Arial</vt:lpstr>
      <vt:lpstr>DM Sans Light</vt:lpstr>
      <vt:lpstr>Aptos</vt:lpstr>
      <vt:lpstr>Aptos Display</vt:lpstr>
      <vt:lpstr>DM Sans Medium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subject/>
  <dc:creator>ליאור מזרחי</dc:creator>
  <cp:lastModifiedBy>Lior Mizrachi</cp:lastModifiedBy>
  <cp:revision>24</cp:revision>
  <dcterms:created xsi:type="dcterms:W3CDTF">2025-11-29T09:00:19Z</dcterms:created>
  <dcterms:modified xsi:type="dcterms:W3CDTF">2025-12-04T15:04:52Z</dcterms:modified>
</cp:coreProperties>
</file>